
<file path=[Content_Types].xml><?xml version="1.0" encoding="utf-8"?>
<Types xmlns="http://schemas.openxmlformats.org/package/2006/content-types">
  <Default Extension="mpg" ContentType="video/mpeg"/>
  <Default Extension="png" ContentType="image/png"/>
  <Default Extension="jpeg" ContentType="image/jpeg"/>
  <Default Extension="rels" ContentType="application/vnd.openxmlformats-package.relationships+xml"/>
  <Default Extension="xml" ContentType="application/xml"/>
  <Default Extension="tif" ContentType="image/tiff"/>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431" r:id="rId3"/>
    <p:sldId id="432" r:id="rId4"/>
    <p:sldId id="422" r:id="rId5"/>
    <p:sldId id="423" r:id="rId6"/>
    <p:sldId id="433" r:id="rId7"/>
    <p:sldId id="434" r:id="rId8"/>
    <p:sldId id="424" r:id="rId9"/>
    <p:sldId id="427" r:id="rId10"/>
    <p:sldId id="425" r:id="rId11"/>
    <p:sldId id="428" r:id="rId12"/>
    <p:sldId id="429" r:id="rId13"/>
    <p:sldId id="426" r:id="rId14"/>
    <p:sldId id="430"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539" autoAdjust="0"/>
  </p:normalViewPr>
  <p:slideViewPr>
    <p:cSldViewPr>
      <p:cViewPr varScale="1">
        <p:scale>
          <a:sx n="77" d="100"/>
          <a:sy n="77" d="100"/>
        </p:scale>
        <p:origin x="1618"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EE91C3-C113-4414-8C84-63027E29C945}" type="datetimeFigureOut">
              <a:rPr lang="en-US" smtClean="0"/>
              <a:t>7/17/2025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1E7307-E333-4FC2-A0FA-39B16041548E}" type="slidenum">
              <a:rPr lang="en-US" smtClean="0"/>
              <a:t>‹#›</a:t>
            </a:fld>
            <a:endParaRPr lang="en-US"/>
          </a:p>
        </p:txBody>
      </p:sp>
    </p:spTree>
    <p:extLst>
      <p:ext uri="{BB962C8B-B14F-4D97-AF65-F5344CB8AC3E}">
        <p14:creationId xmlns:p14="http://schemas.microsoft.com/office/powerpoint/2010/main" val="170749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50938" y="692150"/>
            <a:ext cx="4556125" cy="3416300"/>
          </a:xfrm>
          <a:ln/>
        </p:spPr>
      </p:sp>
      <p:sp>
        <p:nvSpPr>
          <p:cNvPr id="93187" name="Rectangle 3"/>
          <p:cNvSpPr>
            <a:spLocks noGrp="1" noChangeArrowheads="1"/>
          </p:cNvSpPr>
          <p:nvPr>
            <p:ph type="body" idx="1"/>
          </p:nvPr>
        </p:nvSpPr>
        <p:spPr>
          <a:noFill/>
          <a:ln w="9525"/>
        </p:spPr>
        <p:txBody>
          <a:bodyPr/>
          <a:lstStyle/>
          <a:p>
            <a:endParaRPr lang="en-US" dirty="0"/>
          </a:p>
        </p:txBody>
      </p:sp>
      <p:sp>
        <p:nvSpPr>
          <p:cNvPr id="2" name="TextBox 1"/>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a:t>
            </a:r>
            <a:r>
              <a:rPr lang="en-US" baseline="0" dirty="0"/>
              <a:t> large VSD, similar in location to the VSD in mini-case 317-1.  More difficult to appreciate is that the aorta overrides (straddles) the ventricular septum.  Also, a blue flow signal through the VSD and into the LV indicates a right-to-left shunt.</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10</a:t>
            </a:fld>
            <a:endParaRPr lang="en-US"/>
          </a:p>
        </p:txBody>
      </p:sp>
    </p:spTree>
    <p:extLst>
      <p:ext uri="{BB962C8B-B14F-4D97-AF65-F5344CB8AC3E}">
        <p14:creationId xmlns:p14="http://schemas.microsoft.com/office/powerpoint/2010/main" val="1532847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Obstruction in the RV outflow tract and at the pulmonic valve is seen.  The disturbed</a:t>
            </a:r>
            <a:r>
              <a:rPr lang="en-US" baseline="0" dirty="0"/>
              <a:t>, multi-color systolic jet in the PA (yellow arrow) indicates obstruction which can be quantified by continuous wave Doppler.</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11</a:t>
            </a:fld>
            <a:endParaRPr lang="en-US"/>
          </a:p>
        </p:txBody>
      </p:sp>
    </p:spTree>
    <p:extLst>
      <p:ext uri="{BB962C8B-B14F-4D97-AF65-F5344CB8AC3E}">
        <p14:creationId xmlns:p14="http://schemas.microsoft.com/office/powerpoint/2010/main" val="1747398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a:t>
            </a:r>
            <a:r>
              <a:rPr lang="en-US" baseline="0" dirty="0"/>
              <a:t> freeze-frame</a:t>
            </a:r>
            <a:r>
              <a:rPr lang="en-US" dirty="0"/>
              <a:t> apical image</a:t>
            </a:r>
            <a:r>
              <a:rPr lang="en-US" baseline="0" dirty="0"/>
              <a:t> showing multi-color disturbed flow in PAs and RV outflow tract.  LPA and RPA are hypoplastic (smaller than normal), indicated by pair of images at bottom of image.  The large VSD with right-to-left shunt from RV to LV which causes cyanosis is indicated by the red arrow.  Obstructing muscle bands seem to divide the RV from the PA.</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12</a:t>
            </a:fld>
            <a:endParaRPr lang="en-US"/>
          </a:p>
        </p:txBody>
      </p:sp>
    </p:spTree>
    <p:extLst>
      <p:ext uri="{BB962C8B-B14F-4D97-AF65-F5344CB8AC3E}">
        <p14:creationId xmlns:p14="http://schemas.microsoft.com/office/powerpoint/2010/main" val="382852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Also known as an AV canal defect or an endocardial cushion defect,</a:t>
            </a:r>
            <a:r>
              <a:rPr lang="en-US" baseline="0" dirty="0"/>
              <a:t> t</a:t>
            </a:r>
            <a:r>
              <a:rPr lang="en-US" dirty="0"/>
              <a:t>his from an infant.  An apical 4 chamber view showing a large VSD, an</a:t>
            </a:r>
            <a:r>
              <a:rPr lang="en-US" baseline="0" dirty="0"/>
              <a:t> ostium primum atrial septum just above the AV valve (double asterisk) and a common AV valve (a single AV valve covering both the right and left AV junctions).  Try sliding the play bar back and forth while paused.</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13</a:t>
            </a:fld>
            <a:endParaRPr lang="en-US"/>
          </a:p>
        </p:txBody>
      </p:sp>
    </p:spTree>
    <p:extLst>
      <p:ext uri="{BB962C8B-B14F-4D97-AF65-F5344CB8AC3E}">
        <p14:creationId xmlns:p14="http://schemas.microsoft.com/office/powerpoint/2010/main" val="144830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Virtually all AV septal defects have either a common AV valve or two AV valves with a cleft in the left AV valve and sometimes the right as well.  Here in a short-axis cross-section through the ventricles and the left AV valve (not a true mitral valve) the anterior leaflet can be seen to be made up of two leaflets instead of one with a cleft (asterisk) between them.  The cleft can be the cause of significant left</a:t>
            </a:r>
            <a:r>
              <a:rPr lang="en-US" baseline="0" dirty="0"/>
              <a:t> AV valve regurgitation.</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14</a:t>
            </a:fld>
            <a:endParaRPr lang="en-US"/>
          </a:p>
        </p:txBody>
      </p:sp>
    </p:spTree>
    <p:extLst>
      <p:ext uri="{BB962C8B-B14F-4D97-AF65-F5344CB8AC3E}">
        <p14:creationId xmlns:p14="http://schemas.microsoft.com/office/powerpoint/2010/main" val="2483340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561E7307-E333-4FC2-A0FA-39B16041548E}" type="slidenum">
              <a:rPr lang="en-US" smtClean="0"/>
              <a:t>2</a:t>
            </a:fld>
            <a:endParaRPr lang="en-US"/>
          </a:p>
        </p:txBody>
      </p:sp>
    </p:spTree>
    <p:extLst>
      <p:ext uri="{BB962C8B-B14F-4D97-AF65-F5344CB8AC3E}">
        <p14:creationId xmlns:p14="http://schemas.microsoft.com/office/powerpoint/2010/main" val="263902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561E7307-E333-4FC2-A0FA-39B16041548E}" type="slidenum">
              <a:rPr lang="en-US" smtClean="0"/>
              <a:t>3</a:t>
            </a:fld>
            <a:endParaRPr lang="en-US"/>
          </a:p>
        </p:txBody>
      </p:sp>
    </p:spTree>
    <p:extLst>
      <p:ext uri="{BB962C8B-B14F-4D97-AF65-F5344CB8AC3E}">
        <p14:creationId xmlns:p14="http://schemas.microsoft.com/office/powerpoint/2010/main" val="97127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 wide red jet courses from LV to RV in systole.  A unrestricted (large) VSD in a young child.  Defect is denoted by the yellow arrow.</a:t>
            </a:r>
          </a:p>
        </p:txBody>
      </p:sp>
      <p:sp>
        <p:nvSpPr>
          <p:cNvPr id="4" name="Slide Number Placeholder 3"/>
          <p:cNvSpPr>
            <a:spLocks noGrp="1"/>
          </p:cNvSpPr>
          <p:nvPr>
            <p:ph type="sldNum" sz="quarter" idx="10"/>
          </p:nvPr>
        </p:nvSpPr>
        <p:spPr/>
        <p:txBody>
          <a:bodyPr/>
          <a:lstStyle/>
          <a:p>
            <a:fld id="{561E7307-E333-4FC2-A0FA-39B16041548E}" type="slidenum">
              <a:rPr lang="en-US" smtClean="0"/>
              <a:t>4</a:t>
            </a:fld>
            <a:endParaRPr lang="en-US"/>
          </a:p>
        </p:txBody>
      </p:sp>
    </p:spTree>
    <p:extLst>
      <p:ext uri="{BB962C8B-B14F-4D97-AF65-F5344CB8AC3E}">
        <p14:creationId xmlns:p14="http://schemas.microsoft.com/office/powerpoint/2010/main" val="570477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Apical</a:t>
            </a:r>
            <a:r>
              <a:rPr lang="en-US" baseline="0" dirty="0"/>
              <a:t> four chamber view of an ostium secundum ASD in a 67 year old woman.  RV is much greater in area in this view than the LV indicating RV volume overload consistent with a significant ASD.  The ASD itself is indicated by the yellow asterisk and is 2-3 cm in diameter in this imaging plan (BIG).  Defect was first found in mid 2013 and was complicated by severe tricuspid regurgitation and atrial fibrillation and was closed in January, 2014 with tricuspid valve repair.</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5</a:t>
            </a:fld>
            <a:endParaRPr lang="en-US"/>
          </a:p>
        </p:txBody>
      </p:sp>
    </p:spTree>
    <p:extLst>
      <p:ext uri="{BB962C8B-B14F-4D97-AF65-F5344CB8AC3E}">
        <p14:creationId xmlns:p14="http://schemas.microsoft.com/office/powerpoint/2010/main" val="887643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Subcostal 4 chamber</a:t>
            </a:r>
            <a:r>
              <a:rPr lang="en-US" baseline="0" dirty="0"/>
              <a:t> view emphasizing the atrial septum and the shunt (denoted by yellow arrow) across it (red flow signal starting at level of septum and entering RA primarily in diastole, blue, disturbed signal of severe tricuspid insufficiency fills the RA in systole.  (2 explanatory stills on next slide)</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6</a:t>
            </a:fld>
            <a:endParaRPr lang="en-US"/>
          </a:p>
        </p:txBody>
      </p:sp>
    </p:spTree>
    <p:extLst>
      <p:ext uri="{BB962C8B-B14F-4D97-AF65-F5344CB8AC3E}">
        <p14:creationId xmlns:p14="http://schemas.microsoft.com/office/powerpoint/2010/main" val="384718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7</a:t>
            </a:fld>
            <a:endParaRPr lang="en-US"/>
          </a:p>
        </p:txBody>
      </p:sp>
    </p:spTree>
    <p:extLst>
      <p:ext uri="{BB962C8B-B14F-4D97-AF65-F5344CB8AC3E}">
        <p14:creationId xmlns:p14="http://schemas.microsoft.com/office/powerpoint/2010/main" val="554359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a:t>
            </a:r>
            <a:r>
              <a:rPr lang="en-US" baseline="0" dirty="0"/>
              <a:t> small red jet of a PDA enters the pulmonary artery (PA), headed toward the pulmonic valve (</a:t>
            </a:r>
            <a:r>
              <a:rPr lang="en-US" baseline="0"/>
              <a:t>yellow arrow) .  </a:t>
            </a:r>
            <a:r>
              <a:rPr lang="en-US" baseline="0" dirty="0"/>
              <a:t>This is a parasternal short axis view.  The aortic valve is seen in cross-section in the center of the image.  The right heart appears ‘draped’ over it’ from RA to RV to PA.  Normally the great vessels (</a:t>
            </a:r>
            <a:r>
              <a:rPr lang="en-US" baseline="0" dirty="0" err="1"/>
              <a:t>Ao</a:t>
            </a:r>
            <a:r>
              <a:rPr lang="en-US" baseline="0" dirty="0"/>
              <a:t> and PA)  cross at almost right angles.  The aorta is directed towards the head, the PA is directed posteriorly towards the back.</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8</a:t>
            </a:fld>
            <a:endParaRPr lang="en-US"/>
          </a:p>
        </p:txBody>
      </p:sp>
    </p:spTree>
    <p:extLst>
      <p:ext uri="{BB962C8B-B14F-4D97-AF65-F5344CB8AC3E}">
        <p14:creationId xmlns:p14="http://schemas.microsoft.com/office/powerpoint/2010/main" val="188284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Another very small (narrow) PDA in red, entered the left PA, directed towards the pulmonic valve.  Same orientation of</a:t>
            </a:r>
            <a:r>
              <a:rPr lang="en-US" baseline="0" dirty="0"/>
              <a:t> image as in the prior study.  Antegrade flow is seen as a broad blue jet from the RV toward the PAs.</a:t>
            </a:r>
            <a:endParaRPr lang="en-US" dirty="0"/>
          </a:p>
        </p:txBody>
      </p:sp>
      <p:sp>
        <p:nvSpPr>
          <p:cNvPr id="4" name="Slide Number Placeholder 3"/>
          <p:cNvSpPr>
            <a:spLocks noGrp="1"/>
          </p:cNvSpPr>
          <p:nvPr>
            <p:ph type="sldNum" sz="quarter" idx="10"/>
          </p:nvPr>
        </p:nvSpPr>
        <p:spPr/>
        <p:txBody>
          <a:bodyPr/>
          <a:lstStyle/>
          <a:p>
            <a:fld id="{561E7307-E333-4FC2-A0FA-39B16041548E}" type="slidenum">
              <a:rPr lang="en-US" smtClean="0"/>
              <a:t>9</a:t>
            </a:fld>
            <a:endParaRPr lang="en-US"/>
          </a:p>
        </p:txBody>
      </p:sp>
    </p:spTree>
    <p:extLst>
      <p:ext uri="{BB962C8B-B14F-4D97-AF65-F5344CB8AC3E}">
        <p14:creationId xmlns:p14="http://schemas.microsoft.com/office/powerpoint/2010/main" val="369427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D4FF34-30EE-4FFF-9147-D6489DC0583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386548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D4FF34-30EE-4FFF-9147-D6489DC0583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310006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D4FF34-30EE-4FFF-9147-D6489DC0583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1867891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D4FF34-30EE-4FFF-9147-D6489DC0583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154848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D4FF34-30EE-4FFF-9147-D6489DC05835}"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303926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D4FF34-30EE-4FFF-9147-D6489DC05835}"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846714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D4FF34-30EE-4FFF-9147-D6489DC05835}"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74137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D4FF34-30EE-4FFF-9147-D6489DC05835}"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97902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4FF34-30EE-4FFF-9147-D6489DC05835}"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1775463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D4FF34-30EE-4FFF-9147-D6489DC05835}"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4250134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D4FF34-30EE-4FFF-9147-D6489DC05835}"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4DDADF-D30E-4C6C-8A47-D817CED6CA8B}" type="slidenum">
              <a:rPr lang="en-US" smtClean="0"/>
              <a:t>‹#›</a:t>
            </a:fld>
            <a:endParaRPr lang="en-US"/>
          </a:p>
        </p:txBody>
      </p:sp>
    </p:spTree>
    <p:extLst>
      <p:ext uri="{BB962C8B-B14F-4D97-AF65-F5344CB8AC3E}">
        <p14:creationId xmlns:p14="http://schemas.microsoft.com/office/powerpoint/2010/main" val="793034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D4FF34-30EE-4FFF-9147-D6489DC05835}" type="datetimeFigureOut">
              <a:rPr lang="en-US" smtClean="0"/>
              <a:t>7/17/2025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DDADF-D30E-4C6C-8A47-D817CED6CA8B}" type="slidenum">
              <a:rPr lang="en-US" smtClean="0"/>
              <a:t>‹#›</a:t>
            </a:fld>
            <a:endParaRPr lang="en-US"/>
          </a:p>
        </p:txBody>
      </p:sp>
    </p:spTree>
    <p:extLst>
      <p:ext uri="{BB962C8B-B14F-4D97-AF65-F5344CB8AC3E}">
        <p14:creationId xmlns:p14="http://schemas.microsoft.com/office/powerpoint/2010/main" val="2312702935"/>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g"/><Relationship Id="rId1" Type="http://schemas.microsoft.com/office/2007/relationships/media" Target="../media/media6.mp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g"/><Relationship Id="rId1" Type="http://schemas.microsoft.com/office/2007/relationships/media" Target="../media/media7.mp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g"/><Relationship Id="rId1" Type="http://schemas.microsoft.com/office/2007/relationships/media" Target="../media/media8.mp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avi"/><Relationship Id="rId1" Type="http://schemas.microsoft.com/office/2007/relationships/media" Target="../media/media9.avi"/><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g"/><Relationship Id="rId1" Type="http://schemas.microsoft.com/office/2007/relationships/media" Target="../media/media1.mp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g"/><Relationship Id="rId1" Type="http://schemas.microsoft.com/office/2007/relationships/media" Target="../media/media2.mp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g"/><Relationship Id="rId1" Type="http://schemas.microsoft.com/office/2007/relationships/media" Target="../media/media3.mp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g"/><Relationship Id="rId1" Type="http://schemas.microsoft.com/office/2007/relationships/media" Target="../media/media4.mp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g"/><Relationship Id="rId1" Type="http://schemas.microsoft.com/office/2007/relationships/media" Target="../media/media5.mp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276225" y="5299075"/>
            <a:ext cx="8561388" cy="830997"/>
          </a:xfrm>
          <a:prstGeom prst="rect">
            <a:avLst/>
          </a:prstGeom>
          <a:noFill/>
          <a:ln w="12700">
            <a:solidFill>
              <a:srgbClr val="000000"/>
            </a:solidFill>
            <a:miter lim="800000"/>
            <a:headEnd/>
            <a:tailEnd/>
          </a:ln>
        </p:spPr>
        <p:txBody>
          <a:bodyPr>
            <a:spAutoFit/>
          </a:bodyPr>
          <a:lstStyle/>
          <a:p>
            <a:r>
              <a:rPr lang="en-US" sz="2400" b="1" dirty="0">
                <a:effectLst/>
              </a:rPr>
              <a:t>Images courtesy of Dr. Elizabeth Adams, pediatric cardiology and adult congenital heart disease, Penn State HMC.</a:t>
            </a:r>
          </a:p>
        </p:txBody>
      </p:sp>
      <p:sp>
        <p:nvSpPr>
          <p:cNvPr id="5123" name="Text Box 3"/>
          <p:cNvSpPr txBox="1">
            <a:spLocks noChangeArrowheads="1"/>
          </p:cNvSpPr>
          <p:nvPr/>
        </p:nvSpPr>
        <p:spPr bwMode="auto">
          <a:xfrm>
            <a:off x="861219" y="809625"/>
            <a:ext cx="7391400" cy="2985433"/>
          </a:xfrm>
          <a:prstGeom prst="rect">
            <a:avLst/>
          </a:prstGeom>
          <a:noFill/>
          <a:ln w="12700">
            <a:noFill/>
            <a:miter lim="800000"/>
            <a:headEnd/>
            <a:tailEnd/>
          </a:ln>
        </p:spPr>
        <p:txBody>
          <a:bodyPr wrap="square">
            <a:spAutoFit/>
          </a:bodyPr>
          <a:lstStyle/>
          <a:p>
            <a:r>
              <a:rPr lang="en-US" sz="5400" b="1" dirty="0">
                <a:effectLst/>
              </a:rPr>
              <a:t>PBL Case 1308</a:t>
            </a:r>
          </a:p>
          <a:p>
            <a:r>
              <a:rPr lang="en-US" sz="5400" b="1" dirty="0"/>
              <a:t>Congenital Heart Disease</a:t>
            </a:r>
            <a:endParaRPr lang="en-US" sz="4000" b="1" dirty="0">
              <a:effectLst/>
            </a:endParaRPr>
          </a:p>
          <a:p>
            <a:endParaRPr lang="en-US" sz="4000" b="1" dirty="0">
              <a:effectLst/>
            </a:endParaRPr>
          </a:p>
          <a:p>
            <a:r>
              <a:rPr lang="en-US" sz="4000" b="1" dirty="0">
                <a:effectLst/>
              </a:rPr>
              <a:t>William R. Davidson, Jr., M.D.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Tetralogy of </a:t>
            </a:r>
            <a:r>
              <a:rPr lang="en-US" dirty="0" err="1"/>
              <a:t>Fallot</a:t>
            </a:r>
            <a:endParaRPr lang="en-US" dirty="0"/>
          </a:p>
        </p:txBody>
      </p:sp>
      <p:pic>
        <p:nvPicPr>
          <p:cNvPr id="4" name="tof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
        <p:nvSpPr>
          <p:cNvPr id="3" name="TextBox 2"/>
          <p:cNvSpPr txBox="1"/>
          <p:nvPr/>
        </p:nvSpPr>
        <p:spPr>
          <a:xfrm>
            <a:off x="3886200" y="4038600"/>
            <a:ext cx="397353" cy="369332"/>
          </a:xfrm>
          <a:prstGeom prst="rect">
            <a:avLst/>
          </a:prstGeom>
          <a:noFill/>
        </p:spPr>
        <p:txBody>
          <a:bodyPr wrap="none" rtlCol="0">
            <a:spAutoFit/>
          </a:bodyPr>
          <a:lstStyle/>
          <a:p>
            <a:r>
              <a:rPr lang="en-US" dirty="0"/>
              <a:t>LV</a:t>
            </a:r>
          </a:p>
        </p:txBody>
      </p:sp>
      <p:sp>
        <p:nvSpPr>
          <p:cNvPr id="5" name="TextBox 4"/>
          <p:cNvSpPr txBox="1"/>
          <p:nvPr/>
        </p:nvSpPr>
        <p:spPr>
          <a:xfrm flipH="1">
            <a:off x="4283553" y="2939534"/>
            <a:ext cx="471328" cy="369332"/>
          </a:xfrm>
          <a:prstGeom prst="rect">
            <a:avLst/>
          </a:prstGeom>
          <a:noFill/>
        </p:spPr>
        <p:txBody>
          <a:bodyPr wrap="square" rtlCol="0">
            <a:spAutoFit/>
          </a:bodyPr>
          <a:lstStyle/>
          <a:p>
            <a:r>
              <a:rPr lang="en-US" dirty="0"/>
              <a:t>RV</a:t>
            </a:r>
          </a:p>
        </p:txBody>
      </p:sp>
    </p:spTree>
    <p:extLst>
      <p:ext uri="{BB962C8B-B14F-4D97-AF65-F5344CB8AC3E}">
        <p14:creationId xmlns:p14="http://schemas.microsoft.com/office/powerpoint/2010/main" val="2619746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Tetralogy of </a:t>
            </a:r>
            <a:r>
              <a:rPr lang="en-US" dirty="0" err="1"/>
              <a:t>Fallot</a:t>
            </a:r>
            <a:endParaRPr lang="en-US" dirty="0"/>
          </a:p>
        </p:txBody>
      </p:sp>
      <p:pic>
        <p:nvPicPr>
          <p:cNvPr id="4" name="tof ps short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
        <p:nvSpPr>
          <p:cNvPr id="3" name="TextBox 2"/>
          <p:cNvSpPr txBox="1"/>
          <p:nvPr/>
        </p:nvSpPr>
        <p:spPr>
          <a:xfrm>
            <a:off x="3194550" y="3830812"/>
            <a:ext cx="439159" cy="369332"/>
          </a:xfrm>
          <a:prstGeom prst="rect">
            <a:avLst/>
          </a:prstGeom>
          <a:noFill/>
        </p:spPr>
        <p:txBody>
          <a:bodyPr wrap="none" rtlCol="0">
            <a:spAutoFit/>
          </a:bodyPr>
          <a:lstStyle/>
          <a:p>
            <a:r>
              <a:rPr lang="en-US" dirty="0"/>
              <a:t>AV</a:t>
            </a:r>
          </a:p>
        </p:txBody>
      </p:sp>
      <p:sp>
        <p:nvSpPr>
          <p:cNvPr id="5" name="TextBox 4"/>
          <p:cNvSpPr txBox="1"/>
          <p:nvPr/>
        </p:nvSpPr>
        <p:spPr>
          <a:xfrm>
            <a:off x="2133600" y="4419600"/>
            <a:ext cx="442750" cy="369332"/>
          </a:xfrm>
          <a:prstGeom prst="rect">
            <a:avLst/>
          </a:prstGeom>
          <a:noFill/>
        </p:spPr>
        <p:txBody>
          <a:bodyPr wrap="none" rtlCol="0">
            <a:spAutoFit/>
          </a:bodyPr>
          <a:lstStyle/>
          <a:p>
            <a:r>
              <a:rPr lang="en-US" dirty="0"/>
              <a:t>RA</a:t>
            </a:r>
          </a:p>
        </p:txBody>
      </p:sp>
      <p:sp>
        <p:nvSpPr>
          <p:cNvPr id="6" name="TextBox 5"/>
          <p:cNvSpPr txBox="1"/>
          <p:nvPr/>
        </p:nvSpPr>
        <p:spPr>
          <a:xfrm>
            <a:off x="2819400" y="4788932"/>
            <a:ext cx="415498" cy="369332"/>
          </a:xfrm>
          <a:prstGeom prst="rect">
            <a:avLst/>
          </a:prstGeom>
          <a:noFill/>
        </p:spPr>
        <p:txBody>
          <a:bodyPr wrap="none" rtlCol="0">
            <a:spAutoFit/>
          </a:bodyPr>
          <a:lstStyle/>
          <a:p>
            <a:r>
              <a:rPr lang="en-US" dirty="0"/>
              <a:t>LA</a:t>
            </a:r>
          </a:p>
        </p:txBody>
      </p:sp>
      <p:sp>
        <p:nvSpPr>
          <p:cNvPr id="7" name="TextBox 6"/>
          <p:cNvSpPr txBox="1"/>
          <p:nvPr/>
        </p:nvSpPr>
        <p:spPr>
          <a:xfrm>
            <a:off x="2819400" y="3048000"/>
            <a:ext cx="438005" cy="369332"/>
          </a:xfrm>
          <a:prstGeom prst="rect">
            <a:avLst/>
          </a:prstGeom>
          <a:noFill/>
        </p:spPr>
        <p:txBody>
          <a:bodyPr wrap="none" rtlCol="0">
            <a:spAutoFit/>
          </a:bodyPr>
          <a:lstStyle/>
          <a:p>
            <a:r>
              <a:rPr lang="en-US" dirty="0"/>
              <a:t>RV</a:t>
            </a:r>
          </a:p>
        </p:txBody>
      </p:sp>
      <p:sp>
        <p:nvSpPr>
          <p:cNvPr id="8" name="TextBox 7"/>
          <p:cNvSpPr txBox="1"/>
          <p:nvPr/>
        </p:nvSpPr>
        <p:spPr>
          <a:xfrm>
            <a:off x="3695454" y="3542204"/>
            <a:ext cx="419346" cy="369332"/>
          </a:xfrm>
          <a:prstGeom prst="rect">
            <a:avLst/>
          </a:prstGeom>
          <a:noFill/>
        </p:spPr>
        <p:txBody>
          <a:bodyPr wrap="none" rtlCol="0">
            <a:spAutoFit/>
          </a:bodyPr>
          <a:lstStyle/>
          <a:p>
            <a:r>
              <a:rPr lang="en-US" dirty="0"/>
              <a:t>PA</a:t>
            </a:r>
          </a:p>
        </p:txBody>
      </p:sp>
      <p:cxnSp>
        <p:nvCxnSpPr>
          <p:cNvPr id="10" name="Straight Arrow Connector 9"/>
          <p:cNvCxnSpPr/>
          <p:nvPr/>
        </p:nvCxnSpPr>
        <p:spPr>
          <a:xfrm flipH="1">
            <a:off x="6705600" y="3232666"/>
            <a:ext cx="533400" cy="494204"/>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416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Tetralogy of </a:t>
            </a:r>
            <a:r>
              <a:rPr lang="en-US" dirty="0" err="1"/>
              <a:t>Fallot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4691" y="1600200"/>
            <a:ext cx="6034617" cy="4525963"/>
          </a:xfrm>
        </p:spPr>
      </p:pic>
      <p:sp>
        <p:nvSpPr>
          <p:cNvPr id="3" name="TextBox 2"/>
          <p:cNvSpPr txBox="1"/>
          <p:nvPr/>
        </p:nvSpPr>
        <p:spPr>
          <a:xfrm>
            <a:off x="6172200" y="4267200"/>
            <a:ext cx="419346" cy="369332"/>
          </a:xfrm>
          <a:prstGeom prst="rect">
            <a:avLst/>
          </a:prstGeom>
          <a:noFill/>
        </p:spPr>
        <p:txBody>
          <a:bodyPr wrap="none" rtlCol="0">
            <a:spAutoFit/>
          </a:bodyPr>
          <a:lstStyle/>
          <a:p>
            <a:r>
              <a:rPr lang="en-US" dirty="0"/>
              <a:t>PA</a:t>
            </a:r>
          </a:p>
        </p:txBody>
      </p:sp>
      <p:sp>
        <p:nvSpPr>
          <p:cNvPr id="5" name="TextBox 4"/>
          <p:cNvSpPr txBox="1"/>
          <p:nvPr/>
        </p:nvSpPr>
        <p:spPr>
          <a:xfrm>
            <a:off x="6381873" y="3200400"/>
            <a:ext cx="438005" cy="369332"/>
          </a:xfrm>
          <a:prstGeom prst="rect">
            <a:avLst/>
          </a:prstGeom>
          <a:noFill/>
        </p:spPr>
        <p:txBody>
          <a:bodyPr wrap="none" rtlCol="0">
            <a:spAutoFit/>
          </a:bodyPr>
          <a:lstStyle/>
          <a:p>
            <a:r>
              <a:rPr lang="en-US" dirty="0"/>
              <a:t>RV</a:t>
            </a:r>
          </a:p>
        </p:txBody>
      </p:sp>
      <p:sp>
        <p:nvSpPr>
          <p:cNvPr id="7" name="TextBox 6"/>
          <p:cNvSpPr txBox="1"/>
          <p:nvPr/>
        </p:nvSpPr>
        <p:spPr>
          <a:xfrm>
            <a:off x="5608969" y="3733800"/>
            <a:ext cx="563231" cy="369332"/>
          </a:xfrm>
          <a:prstGeom prst="rect">
            <a:avLst/>
          </a:prstGeom>
          <a:noFill/>
        </p:spPr>
        <p:txBody>
          <a:bodyPr wrap="none" rtlCol="0">
            <a:spAutoFit/>
          </a:bodyPr>
          <a:lstStyle/>
          <a:p>
            <a:r>
              <a:rPr lang="en-US" dirty="0"/>
              <a:t>VSD</a:t>
            </a:r>
          </a:p>
        </p:txBody>
      </p:sp>
      <p:cxnSp>
        <p:nvCxnSpPr>
          <p:cNvPr id="9" name="Straight Arrow Connector 8"/>
          <p:cNvCxnSpPr/>
          <p:nvPr/>
        </p:nvCxnSpPr>
        <p:spPr>
          <a:xfrm flipH="1" flipV="1">
            <a:off x="3276600" y="4876800"/>
            <a:ext cx="609600" cy="914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886200" y="4876800"/>
            <a:ext cx="152400" cy="914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286000" y="2743200"/>
            <a:ext cx="990600" cy="9906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28800" y="2482334"/>
            <a:ext cx="574003" cy="369332"/>
          </a:xfrm>
          <a:prstGeom prst="rect">
            <a:avLst/>
          </a:prstGeom>
          <a:noFill/>
        </p:spPr>
        <p:txBody>
          <a:bodyPr wrap="none" rtlCol="0">
            <a:spAutoFit/>
          </a:bodyPr>
          <a:lstStyle/>
          <a:p>
            <a:r>
              <a:rPr lang="en-US" b="1" dirty="0">
                <a:solidFill>
                  <a:srgbClr val="FF0000"/>
                </a:solidFill>
              </a:rPr>
              <a:t>VSD</a:t>
            </a:r>
          </a:p>
        </p:txBody>
      </p:sp>
      <p:sp>
        <p:nvSpPr>
          <p:cNvPr id="21" name="TextBox 20"/>
          <p:cNvSpPr txBox="1"/>
          <p:nvPr/>
        </p:nvSpPr>
        <p:spPr>
          <a:xfrm>
            <a:off x="3648456" y="5791200"/>
            <a:ext cx="523285" cy="369332"/>
          </a:xfrm>
          <a:prstGeom prst="rect">
            <a:avLst/>
          </a:prstGeom>
          <a:noFill/>
        </p:spPr>
        <p:txBody>
          <a:bodyPr wrap="none" rtlCol="0">
            <a:spAutoFit/>
          </a:bodyPr>
          <a:lstStyle/>
          <a:p>
            <a:r>
              <a:rPr lang="en-US" b="1" dirty="0">
                <a:solidFill>
                  <a:srgbClr val="FFFF00"/>
                </a:solidFill>
              </a:rPr>
              <a:t>PAs</a:t>
            </a:r>
          </a:p>
        </p:txBody>
      </p:sp>
    </p:spTree>
    <p:extLst>
      <p:ext uri="{BB962C8B-B14F-4D97-AF65-F5344CB8AC3E}">
        <p14:creationId xmlns:p14="http://schemas.microsoft.com/office/powerpoint/2010/main" val="1421215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Atrioventricular</a:t>
            </a:r>
            <a:r>
              <a:rPr lang="en-US" dirty="0"/>
              <a:t> Septal Defect</a:t>
            </a:r>
          </a:p>
        </p:txBody>
      </p:sp>
      <p:pic>
        <p:nvPicPr>
          <p:cNvPr id="4" name="av canal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8613" y="1600200"/>
            <a:ext cx="5946775" cy="4525963"/>
          </a:xfrm>
        </p:spPr>
      </p:pic>
      <p:sp>
        <p:nvSpPr>
          <p:cNvPr id="3" name="TextBox 2"/>
          <p:cNvSpPr txBox="1"/>
          <p:nvPr/>
        </p:nvSpPr>
        <p:spPr>
          <a:xfrm>
            <a:off x="4609688" y="3091934"/>
            <a:ext cx="397353" cy="369332"/>
          </a:xfrm>
          <a:prstGeom prst="rect">
            <a:avLst/>
          </a:prstGeom>
          <a:noFill/>
        </p:spPr>
        <p:txBody>
          <a:bodyPr wrap="none" rtlCol="0">
            <a:spAutoFit/>
          </a:bodyPr>
          <a:lstStyle/>
          <a:p>
            <a:r>
              <a:rPr lang="en-US" dirty="0"/>
              <a:t>LV</a:t>
            </a:r>
          </a:p>
        </p:txBody>
      </p:sp>
      <p:sp>
        <p:nvSpPr>
          <p:cNvPr id="5" name="TextBox 4"/>
          <p:cNvSpPr txBox="1"/>
          <p:nvPr/>
        </p:nvSpPr>
        <p:spPr>
          <a:xfrm>
            <a:off x="4114800" y="4419600"/>
            <a:ext cx="415498" cy="369332"/>
          </a:xfrm>
          <a:prstGeom prst="rect">
            <a:avLst/>
          </a:prstGeom>
          <a:noFill/>
        </p:spPr>
        <p:txBody>
          <a:bodyPr wrap="none" rtlCol="0">
            <a:spAutoFit/>
          </a:bodyPr>
          <a:lstStyle/>
          <a:p>
            <a:r>
              <a:rPr lang="en-US" dirty="0"/>
              <a:t>LA</a:t>
            </a:r>
          </a:p>
        </p:txBody>
      </p:sp>
      <p:sp>
        <p:nvSpPr>
          <p:cNvPr id="6" name="TextBox 5"/>
          <p:cNvSpPr txBox="1"/>
          <p:nvPr/>
        </p:nvSpPr>
        <p:spPr>
          <a:xfrm>
            <a:off x="4609688" y="3956304"/>
            <a:ext cx="415498" cy="369332"/>
          </a:xfrm>
          <a:prstGeom prst="rect">
            <a:avLst/>
          </a:prstGeom>
          <a:noFill/>
        </p:spPr>
        <p:txBody>
          <a:bodyPr wrap="none" rtlCol="0">
            <a:spAutoFit/>
          </a:bodyPr>
          <a:lstStyle/>
          <a:p>
            <a:r>
              <a:rPr lang="en-US" dirty="0">
                <a:solidFill>
                  <a:srgbClr val="FFFF00"/>
                </a:solidFill>
              </a:rPr>
              <a:t>LA</a:t>
            </a:r>
          </a:p>
        </p:txBody>
      </p:sp>
      <p:sp>
        <p:nvSpPr>
          <p:cNvPr id="7" name="TextBox 6"/>
          <p:cNvSpPr txBox="1"/>
          <p:nvPr/>
        </p:nvSpPr>
        <p:spPr>
          <a:xfrm>
            <a:off x="3879799" y="4050268"/>
            <a:ext cx="442750" cy="369332"/>
          </a:xfrm>
          <a:prstGeom prst="rect">
            <a:avLst/>
          </a:prstGeom>
          <a:noFill/>
        </p:spPr>
        <p:txBody>
          <a:bodyPr wrap="none" rtlCol="0">
            <a:spAutoFit/>
          </a:bodyPr>
          <a:lstStyle/>
          <a:p>
            <a:r>
              <a:rPr lang="en-US" dirty="0"/>
              <a:t>RA</a:t>
            </a:r>
          </a:p>
        </p:txBody>
      </p:sp>
      <p:sp>
        <p:nvSpPr>
          <p:cNvPr id="8" name="TextBox 7"/>
          <p:cNvSpPr txBox="1"/>
          <p:nvPr/>
        </p:nvSpPr>
        <p:spPr>
          <a:xfrm>
            <a:off x="3657600" y="3048000"/>
            <a:ext cx="438005" cy="369332"/>
          </a:xfrm>
          <a:prstGeom prst="rect">
            <a:avLst/>
          </a:prstGeom>
          <a:noFill/>
        </p:spPr>
        <p:txBody>
          <a:bodyPr wrap="none" rtlCol="0">
            <a:spAutoFit/>
          </a:bodyPr>
          <a:lstStyle/>
          <a:p>
            <a:r>
              <a:rPr lang="en-US" dirty="0"/>
              <a:t>RV</a:t>
            </a:r>
          </a:p>
        </p:txBody>
      </p:sp>
      <p:sp>
        <p:nvSpPr>
          <p:cNvPr id="9" name="TextBox 8"/>
          <p:cNvSpPr txBox="1"/>
          <p:nvPr/>
        </p:nvSpPr>
        <p:spPr>
          <a:xfrm>
            <a:off x="4322549" y="3896082"/>
            <a:ext cx="415498" cy="369332"/>
          </a:xfrm>
          <a:prstGeom prst="rect">
            <a:avLst/>
          </a:prstGeom>
          <a:noFill/>
        </p:spPr>
        <p:txBody>
          <a:bodyPr wrap="none" rtlCol="0">
            <a:spAutoFit/>
          </a:bodyPr>
          <a:lstStyle/>
          <a:p>
            <a:r>
              <a:rPr lang="en-US" dirty="0">
                <a:solidFill>
                  <a:srgbClr val="FFFF00"/>
                </a:solidFill>
              </a:rPr>
              <a:t>**</a:t>
            </a:r>
          </a:p>
        </p:txBody>
      </p:sp>
      <p:sp>
        <p:nvSpPr>
          <p:cNvPr id="10" name="TextBox 9"/>
          <p:cNvSpPr txBox="1"/>
          <p:nvPr/>
        </p:nvSpPr>
        <p:spPr>
          <a:xfrm>
            <a:off x="4101174" y="3415409"/>
            <a:ext cx="338554" cy="461665"/>
          </a:xfrm>
          <a:prstGeom prst="rect">
            <a:avLst/>
          </a:prstGeom>
          <a:noFill/>
        </p:spPr>
        <p:txBody>
          <a:bodyPr wrap="none" rtlCol="0">
            <a:spAutoFit/>
          </a:bodyPr>
          <a:lstStyle/>
          <a:p>
            <a:r>
              <a:rPr lang="en-US" sz="2400" b="1" dirty="0">
                <a:solidFill>
                  <a:srgbClr val="FF0000"/>
                </a:solidFill>
              </a:rPr>
              <a:t>*</a:t>
            </a:r>
          </a:p>
        </p:txBody>
      </p:sp>
    </p:spTree>
    <p:extLst>
      <p:ext uri="{BB962C8B-B14F-4D97-AF65-F5344CB8AC3E}">
        <p14:creationId xmlns:p14="http://schemas.microsoft.com/office/powerpoint/2010/main" val="21456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Cleft Mitral Valve</a:t>
            </a:r>
          </a:p>
        </p:txBody>
      </p:sp>
      <p:pic>
        <p:nvPicPr>
          <p:cNvPr id="4" name="Cleft MV 2D SAX KS.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
        <p:nvSpPr>
          <p:cNvPr id="5" name="TextBox 4"/>
          <p:cNvSpPr txBox="1"/>
          <p:nvPr/>
        </p:nvSpPr>
        <p:spPr>
          <a:xfrm>
            <a:off x="4148328" y="2704838"/>
            <a:ext cx="438005" cy="369332"/>
          </a:xfrm>
          <a:prstGeom prst="rect">
            <a:avLst/>
          </a:prstGeom>
          <a:noFill/>
        </p:spPr>
        <p:txBody>
          <a:bodyPr wrap="none" rtlCol="0">
            <a:spAutoFit/>
          </a:bodyPr>
          <a:lstStyle/>
          <a:p>
            <a:r>
              <a:rPr lang="en-US" dirty="0"/>
              <a:t>RV</a:t>
            </a:r>
          </a:p>
        </p:txBody>
      </p:sp>
      <p:cxnSp>
        <p:nvCxnSpPr>
          <p:cNvPr id="7" name="Straight Arrow Connector 6"/>
          <p:cNvCxnSpPr/>
          <p:nvPr/>
        </p:nvCxnSpPr>
        <p:spPr>
          <a:xfrm>
            <a:off x="3352800" y="3429000"/>
            <a:ext cx="533400" cy="533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626864" y="3592068"/>
            <a:ext cx="609600" cy="533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67248" y="3777734"/>
            <a:ext cx="300082" cy="369332"/>
          </a:xfrm>
          <a:prstGeom prst="rect">
            <a:avLst/>
          </a:prstGeom>
          <a:noFill/>
        </p:spPr>
        <p:txBody>
          <a:bodyPr wrap="none" rtlCol="0">
            <a:spAutoFit/>
          </a:bodyPr>
          <a:lstStyle/>
          <a:p>
            <a:r>
              <a:rPr lang="en-US" b="1" dirty="0">
                <a:solidFill>
                  <a:srgbClr val="FF0000"/>
                </a:solidFill>
              </a:rPr>
              <a:t>*</a:t>
            </a:r>
          </a:p>
        </p:txBody>
      </p:sp>
      <p:sp>
        <p:nvSpPr>
          <p:cNvPr id="12" name="TextBox 11"/>
          <p:cNvSpPr txBox="1"/>
          <p:nvPr/>
        </p:nvSpPr>
        <p:spPr>
          <a:xfrm>
            <a:off x="4199031" y="3511034"/>
            <a:ext cx="397353" cy="369332"/>
          </a:xfrm>
          <a:prstGeom prst="rect">
            <a:avLst/>
          </a:prstGeom>
          <a:noFill/>
        </p:spPr>
        <p:txBody>
          <a:bodyPr wrap="none" rtlCol="0">
            <a:spAutoFit/>
          </a:bodyPr>
          <a:lstStyle/>
          <a:p>
            <a:r>
              <a:rPr lang="en-US" dirty="0"/>
              <a:t>LV</a:t>
            </a:r>
          </a:p>
        </p:txBody>
      </p:sp>
    </p:spTree>
    <p:extLst>
      <p:ext uri="{BB962C8B-B14F-4D97-AF65-F5344CB8AC3E}">
        <p14:creationId xmlns:p14="http://schemas.microsoft.com/office/powerpoint/2010/main" val="37262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pPr marL="0" indent="0">
              <a:buNone/>
            </a:pPr>
            <a:r>
              <a:rPr lang="en-US" dirty="0"/>
              <a:t>Echo is the primary tool for the diagnosis and quantification of congenital heart disease today.  These images represent some diagnostic images from cases similar to the mini-cases of case 317.  Unlike catheterization, each lesion requires different views to make the diagnosis.  That’s why you are learning the concepts of obstruction and shunt from </a:t>
            </a:r>
            <a:r>
              <a:rPr lang="en-US" dirty="0" err="1"/>
              <a:t>cath</a:t>
            </a:r>
            <a:r>
              <a:rPr lang="en-US" dirty="0"/>
              <a:t> data, it’s always the same layout.  These images are illustrative and enriching, typical of current cardiology practice and will </a:t>
            </a:r>
            <a:r>
              <a:rPr lang="en-US" u="sng" dirty="0"/>
              <a:t>NOT</a:t>
            </a:r>
            <a:r>
              <a:rPr lang="en-US" dirty="0"/>
              <a:t> be on the exam.  The lesions and concepts of CHD from lecture and mini-cases will be on the exam.  Similar images will be seen in the class lectures on embryology and congenital heart disease</a:t>
            </a:r>
          </a:p>
        </p:txBody>
      </p:sp>
    </p:spTree>
    <p:extLst>
      <p:ext uri="{BB962C8B-B14F-4D97-AF65-F5344CB8AC3E}">
        <p14:creationId xmlns:p14="http://schemas.microsoft.com/office/powerpoint/2010/main" val="4208019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Guide to slides</a:t>
            </a:r>
          </a:p>
        </p:txBody>
      </p:sp>
      <p:sp>
        <p:nvSpPr>
          <p:cNvPr id="5" name="Content Placeholder 4"/>
          <p:cNvSpPr>
            <a:spLocks noGrp="1"/>
          </p:cNvSpPr>
          <p:nvPr>
            <p:ph sz="half" idx="1"/>
          </p:nvPr>
        </p:nvSpPr>
        <p:spPr/>
        <p:txBody>
          <a:bodyPr/>
          <a:lstStyle/>
          <a:p>
            <a:pPr marL="0" indent="0">
              <a:buNone/>
            </a:pPr>
            <a:r>
              <a:rPr lang="en-US" dirty="0"/>
              <a:t>Number of slides/case:</a:t>
            </a:r>
          </a:p>
          <a:p>
            <a:r>
              <a:rPr lang="en-US" dirty="0"/>
              <a:t>1 VSD</a:t>
            </a:r>
          </a:p>
          <a:p>
            <a:r>
              <a:rPr lang="en-US" dirty="0"/>
              <a:t>3 secundum ASD</a:t>
            </a:r>
          </a:p>
          <a:p>
            <a:r>
              <a:rPr lang="en-US" dirty="0"/>
              <a:t>2 PDA</a:t>
            </a:r>
          </a:p>
          <a:p>
            <a:r>
              <a:rPr lang="en-US" dirty="0"/>
              <a:t>3 TOF</a:t>
            </a:r>
          </a:p>
          <a:p>
            <a:r>
              <a:rPr lang="en-US" dirty="0"/>
              <a:t>2 AV septal defect</a:t>
            </a:r>
          </a:p>
          <a:p>
            <a:endParaRPr lang="en-US" dirty="0"/>
          </a:p>
        </p:txBody>
      </p:sp>
      <p:sp>
        <p:nvSpPr>
          <p:cNvPr id="6" name="Content Placeholder 5"/>
          <p:cNvSpPr>
            <a:spLocks noGrp="1"/>
          </p:cNvSpPr>
          <p:nvPr>
            <p:ph sz="half" idx="2"/>
          </p:nvPr>
        </p:nvSpPr>
        <p:spPr/>
        <p:txBody>
          <a:bodyPr/>
          <a:lstStyle/>
          <a:p>
            <a:pPr marL="0" indent="0">
              <a:buNone/>
            </a:pPr>
            <a:r>
              <a:rPr lang="en-US" dirty="0"/>
              <a:t>Abbreviations:</a:t>
            </a:r>
          </a:p>
          <a:p>
            <a:r>
              <a:rPr lang="en-US" dirty="0"/>
              <a:t>LV, RV – ventricles</a:t>
            </a:r>
          </a:p>
          <a:p>
            <a:r>
              <a:rPr lang="en-US" dirty="0"/>
              <a:t>LA, RA – atria</a:t>
            </a:r>
          </a:p>
          <a:p>
            <a:r>
              <a:rPr lang="en-US" dirty="0" err="1"/>
              <a:t>Ao</a:t>
            </a:r>
            <a:r>
              <a:rPr lang="en-US" dirty="0"/>
              <a:t> – aorta</a:t>
            </a:r>
          </a:p>
          <a:p>
            <a:r>
              <a:rPr lang="en-US" dirty="0"/>
              <a:t>AV – aortic valve</a:t>
            </a:r>
          </a:p>
          <a:p>
            <a:r>
              <a:rPr lang="en-US" dirty="0"/>
              <a:t>PA pulmonary artery</a:t>
            </a:r>
          </a:p>
          <a:p>
            <a:r>
              <a:rPr lang="en-US" dirty="0"/>
              <a:t>LPA, RPA – main left and right PAs</a:t>
            </a:r>
          </a:p>
        </p:txBody>
      </p:sp>
      <p:sp>
        <p:nvSpPr>
          <p:cNvPr id="7" name="TextBox 6"/>
          <p:cNvSpPr txBox="1"/>
          <p:nvPr/>
        </p:nvSpPr>
        <p:spPr>
          <a:xfrm>
            <a:off x="990600" y="5830300"/>
            <a:ext cx="6876754" cy="646331"/>
          </a:xfrm>
          <a:prstGeom prst="rect">
            <a:avLst/>
          </a:prstGeom>
          <a:noFill/>
        </p:spPr>
        <p:txBody>
          <a:bodyPr wrap="none" rtlCol="0">
            <a:spAutoFit/>
          </a:bodyPr>
          <a:lstStyle/>
          <a:p>
            <a:r>
              <a:rPr lang="en-US" dirty="0"/>
              <a:t>For freeze frames, go into Normal mode and click and drag the play bar.</a:t>
            </a:r>
          </a:p>
          <a:p>
            <a:r>
              <a:rPr lang="en-US" dirty="0"/>
              <a:t>Explanatory text can also be viewed in the Normal mode.</a:t>
            </a:r>
            <a:endParaRPr lang="en-US" b="1" dirty="0"/>
          </a:p>
        </p:txBody>
      </p:sp>
    </p:spTree>
    <p:extLst>
      <p:ext uri="{BB962C8B-B14F-4D97-AF65-F5344CB8AC3E}">
        <p14:creationId xmlns:p14="http://schemas.microsoft.com/office/powerpoint/2010/main" val="293176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a:t>
            </a:r>
            <a:r>
              <a:rPr lang="en-US" dirty="0" err="1"/>
              <a:t>perimembranous</a:t>
            </a:r>
            <a:r>
              <a:rPr lang="en-US" dirty="0"/>
              <a:t> VSD</a:t>
            </a:r>
          </a:p>
        </p:txBody>
      </p:sp>
      <p:pic>
        <p:nvPicPr>
          <p:cNvPr id="4" name="vsd ps long color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lum bright="6000"/>
          </a:blip>
          <a:stretch>
            <a:fillRect/>
          </a:stretch>
        </p:blipFill>
        <p:spPr>
          <a:xfrm>
            <a:off x="1554163" y="1600200"/>
            <a:ext cx="6034087" cy="4525963"/>
          </a:xfrm>
        </p:spPr>
      </p:pic>
      <p:cxnSp>
        <p:nvCxnSpPr>
          <p:cNvPr id="5" name="Straight Arrow Connector 4"/>
          <p:cNvCxnSpPr/>
          <p:nvPr/>
        </p:nvCxnSpPr>
        <p:spPr>
          <a:xfrm>
            <a:off x="5638800" y="2286000"/>
            <a:ext cx="762000" cy="1295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19400" y="2590800"/>
            <a:ext cx="914400" cy="10287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19400" y="3810000"/>
            <a:ext cx="397353" cy="369332"/>
          </a:xfrm>
          <a:prstGeom prst="rect">
            <a:avLst/>
          </a:prstGeom>
          <a:noFill/>
        </p:spPr>
        <p:txBody>
          <a:bodyPr wrap="none" rtlCol="0">
            <a:spAutoFit/>
          </a:bodyPr>
          <a:lstStyle/>
          <a:p>
            <a:r>
              <a:rPr lang="en-US" dirty="0"/>
              <a:t>LV</a:t>
            </a:r>
          </a:p>
        </p:txBody>
      </p:sp>
      <p:sp>
        <p:nvSpPr>
          <p:cNvPr id="8" name="TextBox 7"/>
          <p:cNvSpPr txBox="1"/>
          <p:nvPr/>
        </p:nvSpPr>
        <p:spPr>
          <a:xfrm>
            <a:off x="3886200" y="4615934"/>
            <a:ext cx="415498" cy="369332"/>
          </a:xfrm>
          <a:prstGeom prst="rect">
            <a:avLst/>
          </a:prstGeom>
          <a:noFill/>
        </p:spPr>
        <p:txBody>
          <a:bodyPr wrap="none" rtlCol="0">
            <a:spAutoFit/>
          </a:bodyPr>
          <a:lstStyle/>
          <a:p>
            <a:r>
              <a:rPr lang="en-US" dirty="0"/>
              <a:t>LA</a:t>
            </a:r>
          </a:p>
        </p:txBody>
      </p:sp>
      <p:sp>
        <p:nvSpPr>
          <p:cNvPr id="9" name="TextBox 8"/>
          <p:cNvSpPr txBox="1"/>
          <p:nvPr/>
        </p:nvSpPr>
        <p:spPr>
          <a:xfrm>
            <a:off x="4364736" y="3581400"/>
            <a:ext cx="439544" cy="369332"/>
          </a:xfrm>
          <a:prstGeom prst="rect">
            <a:avLst/>
          </a:prstGeom>
          <a:noFill/>
        </p:spPr>
        <p:txBody>
          <a:bodyPr wrap="none" rtlCol="0">
            <a:spAutoFit/>
          </a:bodyPr>
          <a:lstStyle/>
          <a:p>
            <a:r>
              <a:rPr lang="en-US" dirty="0" err="1"/>
              <a:t>Ao</a:t>
            </a:r>
            <a:endParaRPr lang="en-US" dirty="0"/>
          </a:p>
        </p:txBody>
      </p:sp>
      <p:sp>
        <p:nvSpPr>
          <p:cNvPr id="10" name="TextBox 9"/>
          <p:cNvSpPr txBox="1"/>
          <p:nvPr/>
        </p:nvSpPr>
        <p:spPr>
          <a:xfrm>
            <a:off x="3655944" y="2920484"/>
            <a:ext cx="438005" cy="369332"/>
          </a:xfrm>
          <a:prstGeom prst="rect">
            <a:avLst/>
          </a:prstGeom>
          <a:noFill/>
        </p:spPr>
        <p:txBody>
          <a:bodyPr wrap="none" rtlCol="0">
            <a:spAutoFit/>
          </a:bodyPr>
          <a:lstStyle/>
          <a:p>
            <a:r>
              <a:rPr lang="en-US" dirty="0"/>
              <a:t>RV</a:t>
            </a:r>
          </a:p>
        </p:txBody>
      </p:sp>
    </p:spTree>
    <p:extLst>
      <p:ext uri="{BB962C8B-B14F-4D97-AF65-F5344CB8AC3E}">
        <p14:creationId xmlns:p14="http://schemas.microsoft.com/office/powerpoint/2010/main" val="417645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Secundum ASD in 67 year old woman</a:t>
            </a:r>
          </a:p>
        </p:txBody>
      </p:sp>
      <p:pic>
        <p:nvPicPr>
          <p:cNvPr id="4" name="AD2 4 Ch 2D RVVO and defect.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
        <p:nvSpPr>
          <p:cNvPr id="5" name="TextBox 4"/>
          <p:cNvSpPr txBox="1"/>
          <p:nvPr/>
        </p:nvSpPr>
        <p:spPr>
          <a:xfrm>
            <a:off x="4618011" y="2798064"/>
            <a:ext cx="397353" cy="369332"/>
          </a:xfrm>
          <a:prstGeom prst="rect">
            <a:avLst/>
          </a:prstGeom>
          <a:noFill/>
        </p:spPr>
        <p:txBody>
          <a:bodyPr wrap="none" rtlCol="0">
            <a:spAutoFit/>
          </a:bodyPr>
          <a:lstStyle/>
          <a:p>
            <a:r>
              <a:rPr lang="en-US" dirty="0"/>
              <a:t>LV</a:t>
            </a:r>
          </a:p>
        </p:txBody>
      </p:sp>
      <p:sp>
        <p:nvSpPr>
          <p:cNvPr id="6" name="TextBox 5"/>
          <p:cNvSpPr txBox="1"/>
          <p:nvPr/>
        </p:nvSpPr>
        <p:spPr>
          <a:xfrm>
            <a:off x="3743397" y="2982730"/>
            <a:ext cx="438005" cy="369332"/>
          </a:xfrm>
          <a:prstGeom prst="rect">
            <a:avLst/>
          </a:prstGeom>
          <a:noFill/>
        </p:spPr>
        <p:txBody>
          <a:bodyPr wrap="none" rtlCol="0">
            <a:spAutoFit/>
          </a:bodyPr>
          <a:lstStyle/>
          <a:p>
            <a:r>
              <a:rPr lang="en-US" dirty="0"/>
              <a:t>RV</a:t>
            </a:r>
          </a:p>
        </p:txBody>
      </p:sp>
      <p:sp>
        <p:nvSpPr>
          <p:cNvPr id="7" name="TextBox 6"/>
          <p:cNvSpPr txBox="1"/>
          <p:nvPr/>
        </p:nvSpPr>
        <p:spPr>
          <a:xfrm>
            <a:off x="4554161" y="3795284"/>
            <a:ext cx="364202" cy="523220"/>
          </a:xfrm>
          <a:prstGeom prst="rect">
            <a:avLst/>
          </a:prstGeom>
          <a:noFill/>
        </p:spPr>
        <p:txBody>
          <a:bodyPr wrap="none" rtlCol="0">
            <a:spAutoFit/>
          </a:bodyPr>
          <a:lstStyle/>
          <a:p>
            <a:r>
              <a:rPr lang="en-US" sz="2800" dirty="0">
                <a:solidFill>
                  <a:srgbClr val="FFFF00"/>
                </a:solidFill>
              </a:rPr>
              <a:t>*</a:t>
            </a:r>
          </a:p>
        </p:txBody>
      </p:sp>
      <p:sp>
        <p:nvSpPr>
          <p:cNvPr id="8" name="TextBox 7"/>
          <p:cNvSpPr txBox="1"/>
          <p:nvPr/>
        </p:nvSpPr>
        <p:spPr>
          <a:xfrm>
            <a:off x="3960027" y="3848374"/>
            <a:ext cx="442750" cy="369332"/>
          </a:xfrm>
          <a:prstGeom prst="rect">
            <a:avLst/>
          </a:prstGeom>
          <a:noFill/>
        </p:spPr>
        <p:txBody>
          <a:bodyPr wrap="none" rtlCol="0">
            <a:spAutoFit/>
          </a:bodyPr>
          <a:lstStyle/>
          <a:p>
            <a:r>
              <a:rPr lang="en-US" dirty="0"/>
              <a:t>RA</a:t>
            </a:r>
          </a:p>
        </p:txBody>
      </p:sp>
      <p:sp>
        <p:nvSpPr>
          <p:cNvPr id="9" name="TextBox 8"/>
          <p:cNvSpPr txBox="1"/>
          <p:nvPr/>
        </p:nvSpPr>
        <p:spPr>
          <a:xfrm flipH="1">
            <a:off x="4861855" y="3610618"/>
            <a:ext cx="413559" cy="369332"/>
          </a:xfrm>
          <a:prstGeom prst="rect">
            <a:avLst/>
          </a:prstGeom>
          <a:noFill/>
        </p:spPr>
        <p:txBody>
          <a:bodyPr wrap="square" rtlCol="0">
            <a:spAutoFit/>
          </a:bodyPr>
          <a:lstStyle/>
          <a:p>
            <a:r>
              <a:rPr lang="en-US" dirty="0"/>
              <a:t>LA</a:t>
            </a:r>
          </a:p>
        </p:txBody>
      </p:sp>
    </p:spTree>
    <p:extLst>
      <p:ext uri="{BB962C8B-B14F-4D97-AF65-F5344CB8AC3E}">
        <p14:creationId xmlns:p14="http://schemas.microsoft.com/office/powerpoint/2010/main" val="134663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Secundum ASD in 67 year old woman</a:t>
            </a:r>
          </a:p>
        </p:txBody>
      </p:sp>
      <p:pic>
        <p:nvPicPr>
          <p:cNvPr id="7" name="ASD2 subcostal color.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600200"/>
            <a:ext cx="6034087" cy="4525963"/>
          </a:xfrm>
        </p:spPr>
      </p:pic>
      <p:sp>
        <p:nvSpPr>
          <p:cNvPr id="9" name="TextBox 8"/>
          <p:cNvSpPr txBox="1"/>
          <p:nvPr/>
        </p:nvSpPr>
        <p:spPr>
          <a:xfrm>
            <a:off x="5410200" y="3922252"/>
            <a:ext cx="397353" cy="369332"/>
          </a:xfrm>
          <a:prstGeom prst="rect">
            <a:avLst/>
          </a:prstGeom>
          <a:noFill/>
        </p:spPr>
        <p:txBody>
          <a:bodyPr wrap="none" rtlCol="0">
            <a:spAutoFit/>
          </a:bodyPr>
          <a:lstStyle/>
          <a:p>
            <a:r>
              <a:rPr lang="en-US" dirty="0"/>
              <a:t>LV</a:t>
            </a:r>
          </a:p>
        </p:txBody>
      </p:sp>
      <p:sp>
        <p:nvSpPr>
          <p:cNvPr id="10" name="TextBox 9"/>
          <p:cNvSpPr txBox="1"/>
          <p:nvPr/>
        </p:nvSpPr>
        <p:spPr>
          <a:xfrm>
            <a:off x="4182826" y="4451866"/>
            <a:ext cx="415498" cy="369332"/>
          </a:xfrm>
          <a:prstGeom prst="rect">
            <a:avLst/>
          </a:prstGeom>
          <a:noFill/>
        </p:spPr>
        <p:txBody>
          <a:bodyPr wrap="none" rtlCol="0">
            <a:spAutoFit/>
          </a:bodyPr>
          <a:lstStyle/>
          <a:p>
            <a:r>
              <a:rPr lang="en-US" dirty="0"/>
              <a:t>LA</a:t>
            </a:r>
          </a:p>
        </p:txBody>
      </p:sp>
      <p:sp>
        <p:nvSpPr>
          <p:cNvPr id="11" name="TextBox 10"/>
          <p:cNvSpPr txBox="1"/>
          <p:nvPr/>
        </p:nvSpPr>
        <p:spPr>
          <a:xfrm>
            <a:off x="3878975" y="3537466"/>
            <a:ext cx="442750" cy="369332"/>
          </a:xfrm>
          <a:prstGeom prst="rect">
            <a:avLst/>
          </a:prstGeom>
          <a:noFill/>
        </p:spPr>
        <p:txBody>
          <a:bodyPr wrap="none" rtlCol="0">
            <a:spAutoFit/>
          </a:bodyPr>
          <a:lstStyle/>
          <a:p>
            <a:r>
              <a:rPr lang="en-US" dirty="0"/>
              <a:t>RA</a:t>
            </a:r>
          </a:p>
        </p:txBody>
      </p:sp>
      <p:sp>
        <p:nvSpPr>
          <p:cNvPr id="12" name="TextBox 11"/>
          <p:cNvSpPr txBox="1"/>
          <p:nvPr/>
        </p:nvSpPr>
        <p:spPr>
          <a:xfrm flipH="1">
            <a:off x="4846319" y="3352800"/>
            <a:ext cx="563881" cy="369332"/>
          </a:xfrm>
          <a:prstGeom prst="rect">
            <a:avLst/>
          </a:prstGeom>
          <a:noFill/>
        </p:spPr>
        <p:txBody>
          <a:bodyPr wrap="square" rtlCol="0">
            <a:spAutoFit/>
          </a:bodyPr>
          <a:lstStyle/>
          <a:p>
            <a:r>
              <a:rPr lang="en-US" dirty="0"/>
              <a:t>RV</a:t>
            </a:r>
          </a:p>
        </p:txBody>
      </p:sp>
      <p:cxnSp>
        <p:nvCxnSpPr>
          <p:cNvPr id="14" name="Straight Arrow Connector 13"/>
          <p:cNvCxnSpPr/>
          <p:nvPr/>
        </p:nvCxnSpPr>
        <p:spPr>
          <a:xfrm flipH="1" flipV="1">
            <a:off x="4182826" y="3922252"/>
            <a:ext cx="138899" cy="369332"/>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3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Secundum ASD in 67 year old woman</a:t>
            </a:r>
          </a:p>
        </p:txBody>
      </p:sp>
      <p:sp>
        <p:nvSpPr>
          <p:cNvPr id="8" name="Text Placeholder 7"/>
          <p:cNvSpPr>
            <a:spLocks noGrp="1"/>
          </p:cNvSpPr>
          <p:nvPr>
            <p:ph type="body" idx="1"/>
          </p:nvPr>
        </p:nvSpPr>
        <p:spPr/>
        <p:txBody>
          <a:bodyPr>
            <a:normAutofit fontScale="85000" lnSpcReduction="20000"/>
          </a:bodyPr>
          <a:lstStyle/>
          <a:p>
            <a:r>
              <a:rPr lang="en-US" dirty="0"/>
              <a:t>Red signal of shunt crosses atrial septum in diastole (white arrow).</a:t>
            </a:r>
          </a:p>
        </p:txBody>
      </p:sp>
      <p:pic>
        <p:nvPicPr>
          <p:cNvPr id="6" name="Content Placeholder 5"/>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5805" t="9532" r="20756" b="293"/>
          <a:stretch/>
        </p:blipFill>
        <p:spPr>
          <a:xfrm>
            <a:off x="653845" y="2438400"/>
            <a:ext cx="3689555" cy="3931920"/>
          </a:xfrm>
        </p:spPr>
      </p:pic>
      <p:sp>
        <p:nvSpPr>
          <p:cNvPr id="9" name="Text Placeholder 8"/>
          <p:cNvSpPr>
            <a:spLocks noGrp="1"/>
          </p:cNvSpPr>
          <p:nvPr>
            <p:ph type="body" sz="quarter" idx="3"/>
          </p:nvPr>
        </p:nvSpPr>
        <p:spPr>
          <a:xfrm>
            <a:off x="4645025" y="1447800"/>
            <a:ext cx="4041775" cy="727075"/>
          </a:xfrm>
        </p:spPr>
        <p:txBody>
          <a:bodyPr>
            <a:noAutofit/>
          </a:bodyPr>
          <a:lstStyle/>
          <a:p>
            <a:r>
              <a:rPr lang="en-US" sz="2000" dirty="0"/>
              <a:t>Disturbed blue/multicolored jet of tricuspid insufficiency in systole (yellow arrow).</a:t>
            </a:r>
          </a:p>
        </p:txBody>
      </p:sp>
      <p:pic>
        <p:nvPicPr>
          <p:cNvPr id="7" name="Content Placeholder 6"/>
          <p:cNvPicPr>
            <a:picLocks noGrp="1" noChangeAspect="1"/>
          </p:cNvPicPr>
          <p:nvPr>
            <p:ph sz="quarter" idx="4"/>
          </p:nvPr>
        </p:nvPicPr>
        <p:blipFill rotWithShape="1">
          <a:blip r:embed="rId4" cstate="print">
            <a:extLst>
              <a:ext uri="{28A0092B-C50C-407E-A947-70E740481C1C}">
                <a14:useLocalDpi xmlns:a14="http://schemas.microsoft.com/office/drawing/2010/main" val="0"/>
              </a:ext>
            </a:extLst>
          </a:blip>
          <a:srcRect l="16242" t="12556" r="18054" b="-194"/>
          <a:stretch/>
        </p:blipFill>
        <p:spPr>
          <a:xfrm>
            <a:off x="4724400" y="2438400"/>
            <a:ext cx="3962400" cy="3962400"/>
          </a:xfrm>
        </p:spPr>
      </p:pic>
      <p:cxnSp>
        <p:nvCxnSpPr>
          <p:cNvPr id="11" name="Straight Arrow Connector 10"/>
          <p:cNvCxnSpPr/>
          <p:nvPr/>
        </p:nvCxnSpPr>
        <p:spPr>
          <a:xfrm flipH="1" flipV="1">
            <a:off x="2209800" y="4191000"/>
            <a:ext cx="304800" cy="3810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400800" y="4038600"/>
            <a:ext cx="609600" cy="15240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193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 Ductus Arteriosus</a:t>
            </a:r>
          </a:p>
        </p:txBody>
      </p:sp>
      <p:pic>
        <p:nvPicPr>
          <p:cNvPr id="4" name="pda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14500" y="1600200"/>
            <a:ext cx="5716588" cy="4525963"/>
          </a:xfrm>
        </p:spPr>
      </p:pic>
      <p:sp>
        <p:nvSpPr>
          <p:cNvPr id="3" name="TextBox 2"/>
          <p:cNvSpPr txBox="1"/>
          <p:nvPr/>
        </p:nvSpPr>
        <p:spPr>
          <a:xfrm>
            <a:off x="6260592" y="3483340"/>
            <a:ext cx="419346" cy="369332"/>
          </a:xfrm>
          <a:prstGeom prst="rect">
            <a:avLst/>
          </a:prstGeom>
          <a:noFill/>
        </p:spPr>
        <p:txBody>
          <a:bodyPr wrap="none" rtlCol="0">
            <a:spAutoFit/>
          </a:bodyPr>
          <a:lstStyle/>
          <a:p>
            <a:r>
              <a:rPr lang="en-US" dirty="0"/>
              <a:t>PA</a:t>
            </a:r>
          </a:p>
        </p:txBody>
      </p:sp>
      <p:sp>
        <p:nvSpPr>
          <p:cNvPr id="5" name="TextBox 4"/>
          <p:cNvSpPr txBox="1"/>
          <p:nvPr/>
        </p:nvSpPr>
        <p:spPr>
          <a:xfrm>
            <a:off x="5317177" y="2939534"/>
            <a:ext cx="438005" cy="369332"/>
          </a:xfrm>
          <a:prstGeom prst="rect">
            <a:avLst/>
          </a:prstGeom>
          <a:noFill/>
        </p:spPr>
        <p:txBody>
          <a:bodyPr wrap="none" rtlCol="0">
            <a:spAutoFit/>
          </a:bodyPr>
          <a:lstStyle/>
          <a:p>
            <a:r>
              <a:rPr lang="en-US" dirty="0"/>
              <a:t>RV</a:t>
            </a:r>
          </a:p>
        </p:txBody>
      </p:sp>
      <p:sp>
        <p:nvSpPr>
          <p:cNvPr id="6" name="TextBox 5"/>
          <p:cNvSpPr txBox="1"/>
          <p:nvPr/>
        </p:nvSpPr>
        <p:spPr>
          <a:xfrm>
            <a:off x="4960225" y="3625334"/>
            <a:ext cx="442750" cy="369332"/>
          </a:xfrm>
          <a:prstGeom prst="rect">
            <a:avLst/>
          </a:prstGeom>
          <a:noFill/>
        </p:spPr>
        <p:txBody>
          <a:bodyPr wrap="none" rtlCol="0">
            <a:spAutoFit/>
          </a:bodyPr>
          <a:lstStyle/>
          <a:p>
            <a:r>
              <a:rPr lang="en-US" dirty="0"/>
              <a:t>RA</a:t>
            </a:r>
          </a:p>
        </p:txBody>
      </p:sp>
      <p:cxnSp>
        <p:nvCxnSpPr>
          <p:cNvPr id="8" name="Straight Arrow Connector 7"/>
          <p:cNvCxnSpPr/>
          <p:nvPr/>
        </p:nvCxnSpPr>
        <p:spPr>
          <a:xfrm flipH="1">
            <a:off x="6324600" y="2514600"/>
            <a:ext cx="609600" cy="794266"/>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Patent Ductus Arteriosus</a:t>
            </a:r>
          </a:p>
        </p:txBody>
      </p:sp>
      <p:pic>
        <p:nvPicPr>
          <p:cNvPr id="5" name="small pda clip.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0200" y="1600200"/>
            <a:ext cx="6034087" cy="4525963"/>
          </a:xfrm>
        </p:spPr>
      </p:pic>
      <p:sp>
        <p:nvSpPr>
          <p:cNvPr id="3" name="TextBox 2"/>
          <p:cNvSpPr txBox="1"/>
          <p:nvPr/>
        </p:nvSpPr>
        <p:spPr>
          <a:xfrm>
            <a:off x="4114800" y="3505200"/>
            <a:ext cx="442750" cy="369332"/>
          </a:xfrm>
          <a:prstGeom prst="rect">
            <a:avLst/>
          </a:prstGeom>
          <a:noFill/>
        </p:spPr>
        <p:txBody>
          <a:bodyPr wrap="none" rtlCol="0">
            <a:spAutoFit/>
          </a:bodyPr>
          <a:lstStyle/>
          <a:p>
            <a:r>
              <a:rPr lang="en-US" dirty="0"/>
              <a:t>RA</a:t>
            </a:r>
          </a:p>
        </p:txBody>
      </p:sp>
      <p:sp>
        <p:nvSpPr>
          <p:cNvPr id="4" name="TextBox 3"/>
          <p:cNvSpPr txBox="1"/>
          <p:nvPr/>
        </p:nvSpPr>
        <p:spPr>
          <a:xfrm>
            <a:off x="4657797" y="2615184"/>
            <a:ext cx="438005" cy="369332"/>
          </a:xfrm>
          <a:prstGeom prst="rect">
            <a:avLst/>
          </a:prstGeom>
          <a:noFill/>
        </p:spPr>
        <p:txBody>
          <a:bodyPr wrap="none" rtlCol="0">
            <a:spAutoFit/>
          </a:bodyPr>
          <a:lstStyle/>
          <a:p>
            <a:r>
              <a:rPr lang="en-US" dirty="0"/>
              <a:t>RV</a:t>
            </a:r>
          </a:p>
        </p:txBody>
      </p:sp>
      <p:sp>
        <p:nvSpPr>
          <p:cNvPr id="6" name="TextBox 5"/>
          <p:cNvSpPr txBox="1"/>
          <p:nvPr/>
        </p:nvSpPr>
        <p:spPr>
          <a:xfrm>
            <a:off x="5314805" y="2947940"/>
            <a:ext cx="419346" cy="369332"/>
          </a:xfrm>
          <a:prstGeom prst="rect">
            <a:avLst/>
          </a:prstGeom>
          <a:noFill/>
        </p:spPr>
        <p:txBody>
          <a:bodyPr wrap="none" rtlCol="0">
            <a:spAutoFit/>
          </a:bodyPr>
          <a:lstStyle/>
          <a:p>
            <a:r>
              <a:rPr lang="en-US" dirty="0"/>
              <a:t>PA</a:t>
            </a:r>
          </a:p>
        </p:txBody>
      </p:sp>
      <p:cxnSp>
        <p:nvCxnSpPr>
          <p:cNvPr id="8" name="Straight Arrow Connector 7"/>
          <p:cNvCxnSpPr/>
          <p:nvPr/>
        </p:nvCxnSpPr>
        <p:spPr>
          <a:xfrm flipH="1">
            <a:off x="5943600" y="2362200"/>
            <a:ext cx="381000" cy="58574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1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747</TotalTime>
  <Words>992</Words>
  <Application>Microsoft Office PowerPoint</Application>
  <PresentationFormat>On-screen Show (4:3)</PresentationFormat>
  <Paragraphs>99</Paragraphs>
  <Slides>14</Slides>
  <Notes>14</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PowerPoint Presentation</vt:lpstr>
      <vt:lpstr>PowerPoint Presentation</vt:lpstr>
      <vt:lpstr>Guide to slides</vt:lpstr>
      <vt:lpstr>Large perimembranous VSD</vt:lpstr>
      <vt:lpstr>Secundum ASD in 67 year old woman</vt:lpstr>
      <vt:lpstr>Secundum ASD in 67 year old woman</vt:lpstr>
      <vt:lpstr>Secundum ASD in 67 year old woman</vt:lpstr>
      <vt:lpstr>Patent Ductus Arteriosus</vt:lpstr>
      <vt:lpstr>Patent Ductus Arteriosus</vt:lpstr>
      <vt:lpstr>Tetralogy of Fallot</vt:lpstr>
      <vt:lpstr>Tetralogy of Fallot</vt:lpstr>
      <vt:lpstr>Tetralogy of Fallot</vt:lpstr>
      <vt:lpstr>Atrioventricular Septal Defect</vt:lpstr>
      <vt:lpstr>Cleft Mitral Valve</vt:lpstr>
    </vt:vector>
  </TitlesOfParts>
  <Company>Penn State Hershey Medical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wdavidson</dc:creator>
  <cp:lastModifiedBy>Peterson, Brandon</cp:lastModifiedBy>
  <cp:revision>70</cp:revision>
  <dcterms:created xsi:type="dcterms:W3CDTF">2014-01-28T01:24:42Z</dcterms:created>
  <dcterms:modified xsi:type="dcterms:W3CDTF">2025-07-17T19:12:26Z</dcterms:modified>
</cp:coreProperties>
</file>